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86" r:id="rId13"/>
    <p:sldId id="281" r:id="rId14"/>
    <p:sldId id="288" r:id="rId15"/>
    <p:sldId id="289" r:id="rId16"/>
    <p:sldId id="268" r:id="rId17"/>
    <p:sldId id="269" r:id="rId18"/>
    <p:sldId id="270" r:id="rId19"/>
    <p:sldId id="290" r:id="rId2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3CDBC8-8CAF-4827-82BA-B20F380AF993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D080C6-F23F-46C6-8B8E-D95628F970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5600" y="3573016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kk-KZ" b="1" dirty="0"/>
              <a:t>Лекция 1</a:t>
            </a:r>
            <a:r>
              <a:rPr lang="en-US" b="1" dirty="0"/>
              <a:t>2</a:t>
            </a:r>
            <a:r>
              <a:rPr lang="ru-RU" b="1" dirty="0"/>
              <a:t>.</a:t>
            </a:r>
            <a:r>
              <a:rPr lang="kk-KZ" dirty="0"/>
              <a:t> Непараметрические методы сравнения выборок</a:t>
            </a:r>
            <a:r>
              <a:rPr lang="en-US" dirty="0"/>
              <a:t> (</a:t>
            </a:r>
            <a:r>
              <a:rPr lang="kk-KZ" dirty="0"/>
              <a:t>более 3</a:t>
            </a:r>
            <a:r>
              <a:rPr lang="en-US" dirty="0"/>
              <a:t>)</a:t>
            </a:r>
            <a:br>
              <a:rPr lang="ru-RU" dirty="0"/>
            </a:br>
            <a:r>
              <a:rPr lang="ru-RU" dirty="0">
                <a:solidFill>
                  <a:schemeClr val="accent1"/>
                </a:solidFill>
              </a:rPr>
              <a:t>13. Регрессионный анализ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Составила А</a:t>
            </a:r>
            <a:r>
              <a:rPr lang="ru-RU" dirty="0"/>
              <a:t>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408" y="500042"/>
            <a:ext cx="11017224" cy="990600"/>
          </a:xfrm>
        </p:spPr>
        <p:txBody>
          <a:bodyPr>
            <a:normAutofit fontScale="90000"/>
          </a:bodyPr>
          <a:lstStyle/>
          <a:p>
            <a:r>
              <a:rPr lang="kk-KZ" dirty="0"/>
              <a:t>Домашнее задание</a:t>
            </a:r>
            <a:br>
              <a:rPr lang="kk-KZ" dirty="0"/>
            </a:br>
            <a:r>
              <a:rPr lang="kk-KZ" dirty="0"/>
              <a:t>Задача – </a:t>
            </a:r>
            <a:r>
              <a:rPr lang="kk-KZ" sz="2200" dirty="0"/>
              <a:t>проведена диагностика интегральной самооценки личности у студентов 1-2-3 курсов в количестве 6</a:t>
            </a:r>
            <a:r>
              <a:rPr lang="ru-RU" sz="2200" dirty="0"/>
              <a:t>,8,7 человек</a:t>
            </a:r>
            <a:r>
              <a:rPr lang="ru-RU" sz="1600" dirty="0"/>
              <a:t>. </a:t>
            </a:r>
            <a:r>
              <a:rPr lang="ru-RU" sz="2200" dirty="0"/>
              <a:t>Существуют случайные или неслучайные различия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024034" y="1571612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Студенты 1 курса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Студенты 2 курса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Студенты 3 курса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№ </a:t>
                      </a:r>
                      <a:r>
                        <a:rPr lang="ru-RU" dirty="0" err="1"/>
                        <a:t>респ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№ </a:t>
                      </a:r>
                      <a:r>
                        <a:rPr lang="ru-RU" dirty="0" err="1"/>
                        <a:t>респ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№ </a:t>
                      </a:r>
                      <a:r>
                        <a:rPr lang="ru-RU" dirty="0" err="1"/>
                        <a:t>респ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показатель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360" y="152400"/>
            <a:ext cx="11377264" cy="990600"/>
          </a:xfrm>
        </p:spPr>
        <p:txBody>
          <a:bodyPr>
            <a:normAutofit fontScale="90000"/>
          </a:bodyPr>
          <a:lstStyle/>
          <a:p>
            <a:r>
              <a:rPr lang="kk-KZ" dirty="0">
                <a:solidFill>
                  <a:schemeClr val="accent3"/>
                </a:solidFill>
              </a:rPr>
              <a:t>Критерий  </a:t>
            </a:r>
            <a:r>
              <a:rPr lang="kk-KZ" dirty="0">
                <a:solidFill>
                  <a:schemeClr val="accent3"/>
                </a:solidFill>
                <a:sym typeface="Symbol"/>
              </a:rPr>
              <a:t></a:t>
            </a:r>
            <a:r>
              <a:rPr lang="kk-KZ" baseline="30000" dirty="0">
                <a:solidFill>
                  <a:schemeClr val="accent3"/>
                </a:solidFill>
                <a:sym typeface="Symbol"/>
              </a:rPr>
              <a:t>2</a:t>
            </a:r>
            <a:r>
              <a:rPr lang="kk-KZ" dirty="0">
                <a:solidFill>
                  <a:schemeClr val="accent3"/>
                </a:solidFill>
                <a:sym typeface="Symbol"/>
              </a:rPr>
              <a:t> -</a:t>
            </a:r>
            <a:r>
              <a:rPr lang="kk-KZ" dirty="0">
                <a:solidFill>
                  <a:schemeClr val="accent3"/>
                </a:solidFill>
              </a:rPr>
              <a:t> Фридмана </a:t>
            </a:r>
            <a:r>
              <a:rPr lang="ru-RU" dirty="0">
                <a:solidFill>
                  <a:schemeClr val="accent3"/>
                </a:solidFill>
              </a:rPr>
              <a:t>(</a:t>
            </a:r>
            <a:r>
              <a:rPr lang="kk-KZ" dirty="0">
                <a:solidFill>
                  <a:schemeClr val="accent3"/>
                </a:solidFill>
              </a:rPr>
              <a:t>хи-квадрат Фридмана</a:t>
            </a:r>
            <a:r>
              <a:rPr lang="ru-RU" dirty="0">
                <a:solidFill>
                  <a:schemeClr val="accent3"/>
                </a:solidFill>
              </a:rPr>
              <a:t>) для 2 и более выборок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151784" y="1219200"/>
            <a:ext cx="7430616" cy="49377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Милтон Фридман – американский экономист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(1912-2006)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Образование – экономист и математик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Нобелевский лауреат по экономике, 1976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Исследования в области потребления, монетарной истории и теории, стабилизационной политики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en-US" dirty="0">
                <a:solidFill>
                  <a:srgbClr val="002060"/>
                </a:solidFill>
              </a:rPr>
              <a:t>~</a:t>
            </a:r>
            <a:r>
              <a:rPr lang="ru-RU" dirty="0">
                <a:solidFill>
                  <a:srgbClr val="002060"/>
                </a:solidFill>
              </a:rPr>
              <a:t>5% увеличения денежной массы ежегодно дает возможность стабильно работать экономики </a:t>
            </a:r>
          </a:p>
          <a:p>
            <a:pPr algn="just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0" y="1484784"/>
            <a:ext cx="3504255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745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416" y="152400"/>
            <a:ext cx="10873208" cy="990600"/>
          </a:xfrm>
        </p:spPr>
        <p:txBody>
          <a:bodyPr>
            <a:normAutofit fontScale="90000"/>
          </a:bodyPr>
          <a:lstStyle/>
          <a:p>
            <a:r>
              <a:rPr lang="kk-KZ" dirty="0">
                <a:solidFill>
                  <a:schemeClr val="accent3"/>
                </a:solidFill>
              </a:rPr>
              <a:t>Критерий  </a:t>
            </a:r>
            <a:r>
              <a:rPr lang="kk-KZ" dirty="0">
                <a:solidFill>
                  <a:schemeClr val="accent3"/>
                </a:solidFill>
                <a:sym typeface="Symbol"/>
              </a:rPr>
              <a:t></a:t>
            </a:r>
            <a:r>
              <a:rPr lang="kk-KZ" baseline="30000" dirty="0">
                <a:solidFill>
                  <a:schemeClr val="accent3"/>
                </a:solidFill>
                <a:sym typeface="Symbol"/>
              </a:rPr>
              <a:t>2</a:t>
            </a:r>
            <a:r>
              <a:rPr lang="kk-KZ" dirty="0">
                <a:solidFill>
                  <a:schemeClr val="accent3"/>
                </a:solidFill>
                <a:sym typeface="Symbol"/>
              </a:rPr>
              <a:t> -</a:t>
            </a:r>
            <a:r>
              <a:rPr lang="kk-KZ" dirty="0">
                <a:solidFill>
                  <a:schemeClr val="accent3"/>
                </a:solidFill>
              </a:rPr>
              <a:t> Фридмана </a:t>
            </a:r>
            <a:r>
              <a:rPr lang="ru-RU" dirty="0">
                <a:solidFill>
                  <a:schemeClr val="accent3"/>
                </a:solidFill>
              </a:rPr>
              <a:t>(</a:t>
            </a:r>
            <a:r>
              <a:rPr lang="kk-KZ" dirty="0">
                <a:solidFill>
                  <a:schemeClr val="accent3"/>
                </a:solidFill>
              </a:rPr>
              <a:t>хи-квадрат Фридмана</a:t>
            </a:r>
            <a:r>
              <a:rPr lang="ru-RU" dirty="0">
                <a:solidFill>
                  <a:schemeClr val="accent3"/>
                </a:solidFill>
              </a:rPr>
              <a:t>) для 2 и более выборок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Сопоставление показателей, измеренных в 3 или более условиях (с</a:t>
            </a:r>
            <a:r>
              <a:rPr lang="ru-RU" dirty="0">
                <a:solidFill>
                  <a:srgbClr val="002060"/>
                </a:solidFill>
                <a:sym typeface="Symbol"/>
              </a:rPr>
              <a:t>3</a:t>
            </a:r>
            <a:r>
              <a:rPr lang="ru-RU" dirty="0">
                <a:solidFill>
                  <a:srgbClr val="002060"/>
                </a:solidFill>
              </a:rPr>
              <a:t>) на одной и той же выборке из </a:t>
            </a:r>
            <a:r>
              <a:rPr lang="en-US" dirty="0">
                <a:solidFill>
                  <a:srgbClr val="002060"/>
                </a:solidFill>
              </a:rPr>
              <a:t>n </a:t>
            </a:r>
            <a:r>
              <a:rPr lang="ru-RU" dirty="0">
                <a:solidFill>
                  <a:srgbClr val="002060"/>
                </a:solidFill>
              </a:rPr>
              <a:t>испытуемых 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Критерий Фридмана является обобщением критерия Вилкосона</a:t>
            </a:r>
            <a:r>
              <a:rPr lang="ru-RU" dirty="0">
                <a:solidFill>
                  <a:srgbClr val="002060"/>
                </a:solidFill>
              </a:rPr>
              <a:t>, е</a:t>
            </a:r>
            <a:r>
              <a:rPr lang="kk-KZ" dirty="0">
                <a:solidFill>
                  <a:srgbClr val="002060"/>
                </a:solidFill>
              </a:rPr>
              <a:t>сли условий более двух и ранжируют  не абсолютные величины сдвигов, а сами индивидуальные значения измерений</a:t>
            </a:r>
          </a:p>
          <a:p>
            <a:endParaRPr lang="kk-KZ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Гипотеза: </a:t>
            </a:r>
          </a:p>
          <a:p>
            <a:r>
              <a:rPr lang="kk-KZ" b="1" dirty="0">
                <a:solidFill>
                  <a:srgbClr val="002060"/>
                </a:solidFill>
              </a:rPr>
              <a:t>Н0: </a:t>
            </a:r>
            <a:r>
              <a:rPr lang="kk-KZ" dirty="0">
                <a:solidFill>
                  <a:srgbClr val="002060"/>
                </a:solidFill>
              </a:rPr>
              <a:t>между показателями, полученными в разных условиях, существуют лишь случайные различия;</a:t>
            </a:r>
          </a:p>
          <a:p>
            <a:r>
              <a:rPr lang="kk-KZ" b="1" dirty="0">
                <a:solidFill>
                  <a:srgbClr val="002060"/>
                </a:solidFill>
              </a:rPr>
              <a:t>Н1: </a:t>
            </a:r>
            <a:r>
              <a:rPr lang="kk-KZ" dirty="0">
                <a:solidFill>
                  <a:srgbClr val="002060"/>
                </a:solidFill>
              </a:rPr>
              <a:t>между показателями, полученными в разных условиях, существуют лишь неслучайные различия;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837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Критерий Фридмана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095472" y="1214422"/>
            <a:ext cx="8229600" cy="49377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kk-KZ" dirty="0"/>
              <a:t> </a:t>
            </a:r>
          </a:p>
          <a:p>
            <a:pPr>
              <a:buNone/>
            </a:pPr>
            <a:endParaRPr lang="kk-KZ" dirty="0"/>
          </a:p>
          <a:p>
            <a:pPr>
              <a:buNone/>
            </a:pPr>
            <a:endParaRPr lang="kk-KZ" dirty="0"/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</a:rPr>
              <a:t>Где </a:t>
            </a:r>
            <a:r>
              <a:rPr lang="en-US" dirty="0">
                <a:solidFill>
                  <a:srgbClr val="002060"/>
                </a:solidFill>
              </a:rPr>
              <a:t>n – </a:t>
            </a:r>
            <a:r>
              <a:rPr lang="kk-KZ" dirty="0">
                <a:solidFill>
                  <a:srgbClr val="002060"/>
                </a:solidFill>
              </a:rPr>
              <a:t>число строк </a:t>
            </a:r>
            <a:r>
              <a:rPr lang="ru-RU" dirty="0">
                <a:solidFill>
                  <a:srgbClr val="002060"/>
                </a:solidFill>
              </a:rPr>
              <a:t>(</a:t>
            </a:r>
            <a:r>
              <a:rPr lang="kk-KZ" dirty="0">
                <a:solidFill>
                  <a:srgbClr val="002060"/>
                </a:solidFill>
              </a:rPr>
              <a:t>испытуемых), с – число столбцов, </a:t>
            </a:r>
            <a:r>
              <a:rPr lang="en-US" dirty="0" err="1">
                <a:solidFill>
                  <a:srgbClr val="002060"/>
                </a:solidFill>
              </a:rPr>
              <a:t>Ri</a:t>
            </a:r>
            <a:r>
              <a:rPr lang="kk-KZ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– сумма рангов 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-</a:t>
            </a:r>
            <a:r>
              <a:rPr lang="kk-KZ" dirty="0">
                <a:solidFill>
                  <a:srgbClr val="002060"/>
                </a:solidFill>
              </a:rPr>
              <a:t>го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kk-KZ" dirty="0">
                <a:solidFill>
                  <a:srgbClr val="002060"/>
                </a:solidFill>
              </a:rPr>
              <a:t>столбца </a:t>
            </a:r>
            <a:r>
              <a:rPr lang="en-US" dirty="0" err="1">
                <a:solidFill>
                  <a:srgbClr val="002060"/>
                </a:solidFill>
              </a:rPr>
              <a:t>df</a:t>
            </a:r>
            <a:r>
              <a:rPr lang="en-US" dirty="0">
                <a:solidFill>
                  <a:srgbClr val="002060"/>
                </a:solidFill>
              </a:rPr>
              <a:t>=c-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kk-KZ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kk-KZ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</a:rPr>
              <a:t>Находят по таблице значения критического </a:t>
            </a:r>
            <a:r>
              <a:rPr lang="kk-KZ" dirty="0">
                <a:solidFill>
                  <a:srgbClr val="002060"/>
                </a:solidFill>
                <a:sym typeface="Symbol"/>
              </a:rPr>
              <a:t></a:t>
            </a:r>
            <a:r>
              <a:rPr lang="kk-KZ" baseline="-25000" dirty="0">
                <a:solidFill>
                  <a:srgbClr val="002060"/>
                </a:solidFill>
                <a:sym typeface="Symbol"/>
              </a:rPr>
              <a:t>кр</a:t>
            </a:r>
            <a:r>
              <a:rPr lang="kk-KZ" baseline="30000" dirty="0">
                <a:solidFill>
                  <a:srgbClr val="002060"/>
                </a:solidFill>
                <a:sym typeface="Symbol"/>
              </a:rPr>
              <a:t>2</a:t>
            </a:r>
            <a:r>
              <a:rPr lang="kk-KZ" dirty="0">
                <a:solidFill>
                  <a:srgbClr val="002060"/>
                </a:solidFill>
                <a:sym typeface="Symbol"/>
              </a:rPr>
              <a:t>   </a:t>
            </a:r>
          </a:p>
          <a:p>
            <a:pPr>
              <a:buNone/>
            </a:pPr>
            <a:endParaRPr lang="kk-KZ" dirty="0">
              <a:solidFill>
                <a:srgbClr val="002060"/>
              </a:solidFill>
              <a:sym typeface="Symbol"/>
            </a:endParaRP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sym typeface="Symbol"/>
              </a:rPr>
              <a:t>Если </a:t>
            </a:r>
            <a:r>
              <a:rPr lang="kk-KZ" baseline="-25000" dirty="0">
                <a:solidFill>
                  <a:srgbClr val="002060"/>
                </a:solidFill>
                <a:sym typeface="Symbol"/>
              </a:rPr>
              <a:t>эмп</a:t>
            </a:r>
            <a:r>
              <a:rPr lang="kk-KZ" baseline="30000" dirty="0">
                <a:solidFill>
                  <a:srgbClr val="002060"/>
                </a:solidFill>
                <a:sym typeface="Symbol"/>
              </a:rPr>
              <a:t>2 </a:t>
            </a:r>
            <a:r>
              <a:rPr lang="kk-KZ" dirty="0">
                <a:solidFill>
                  <a:srgbClr val="002060"/>
                </a:solidFill>
                <a:sym typeface="Symbol"/>
              </a:rPr>
              <a:t> </a:t>
            </a:r>
            <a:r>
              <a:rPr lang="en-US" dirty="0">
                <a:solidFill>
                  <a:srgbClr val="002060"/>
                </a:solidFill>
                <a:sym typeface="Symbol"/>
              </a:rPr>
              <a:t>&lt; </a:t>
            </a:r>
            <a:r>
              <a:rPr lang="kk-KZ" dirty="0">
                <a:solidFill>
                  <a:srgbClr val="002060"/>
                </a:solidFill>
                <a:sym typeface="Symbol"/>
              </a:rPr>
              <a:t></a:t>
            </a:r>
            <a:r>
              <a:rPr lang="kk-KZ" baseline="-25000" dirty="0">
                <a:solidFill>
                  <a:srgbClr val="002060"/>
                </a:solidFill>
                <a:sym typeface="Symbol"/>
              </a:rPr>
              <a:t>кр</a:t>
            </a:r>
            <a:r>
              <a:rPr lang="kk-KZ" baseline="30000" dirty="0">
                <a:solidFill>
                  <a:srgbClr val="002060"/>
                </a:solidFill>
                <a:sym typeface="Symbol"/>
              </a:rPr>
              <a:t>2</a:t>
            </a:r>
            <a:r>
              <a:rPr lang="kk-KZ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dirty="0">
                <a:solidFill>
                  <a:srgbClr val="002060"/>
                </a:solidFill>
                <a:sym typeface="Symbol"/>
              </a:rPr>
              <a:t>, то Н0 принимают, </a:t>
            </a: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sym typeface="Symbol"/>
              </a:rPr>
              <a:t></a:t>
            </a:r>
            <a:r>
              <a:rPr lang="kk-KZ" baseline="-25000" dirty="0">
                <a:solidFill>
                  <a:srgbClr val="002060"/>
                </a:solidFill>
                <a:sym typeface="Symbol"/>
              </a:rPr>
              <a:t>эмп</a:t>
            </a:r>
            <a:r>
              <a:rPr lang="kk-KZ" baseline="30000" dirty="0">
                <a:solidFill>
                  <a:srgbClr val="002060"/>
                </a:solidFill>
                <a:sym typeface="Symbol"/>
              </a:rPr>
              <a:t>2 </a:t>
            </a:r>
            <a:r>
              <a:rPr lang="kk-KZ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dirty="0">
                <a:solidFill>
                  <a:srgbClr val="002060"/>
                </a:solidFill>
                <a:sym typeface="Symbol"/>
              </a:rPr>
              <a:t> </a:t>
            </a:r>
            <a:r>
              <a:rPr lang="en-US" dirty="0">
                <a:solidFill>
                  <a:srgbClr val="002060"/>
                </a:solidFill>
                <a:sym typeface="Symbol"/>
              </a:rPr>
              <a:t> </a:t>
            </a:r>
            <a:r>
              <a:rPr lang="kk-KZ" dirty="0">
                <a:solidFill>
                  <a:srgbClr val="002060"/>
                </a:solidFill>
                <a:sym typeface="Symbol"/>
              </a:rPr>
              <a:t></a:t>
            </a:r>
            <a:r>
              <a:rPr lang="kk-KZ" baseline="-25000" dirty="0">
                <a:solidFill>
                  <a:srgbClr val="002060"/>
                </a:solidFill>
                <a:sym typeface="Symbol"/>
              </a:rPr>
              <a:t>кр</a:t>
            </a:r>
            <a:r>
              <a:rPr lang="kk-KZ" baseline="30000" dirty="0">
                <a:solidFill>
                  <a:srgbClr val="002060"/>
                </a:solidFill>
                <a:sym typeface="Symbol"/>
              </a:rPr>
              <a:t>2, </a:t>
            </a:r>
            <a:r>
              <a:rPr lang="kk-KZ" dirty="0">
                <a:solidFill>
                  <a:srgbClr val="002060"/>
                </a:solidFill>
                <a:sym typeface="Symbol"/>
              </a:rPr>
              <a:t>то </a:t>
            </a:r>
            <a:r>
              <a:rPr lang="en-US" dirty="0">
                <a:solidFill>
                  <a:srgbClr val="002060"/>
                </a:solidFill>
                <a:sym typeface="Symbol"/>
              </a:rPr>
              <a:t>H0 </a:t>
            </a:r>
            <a:r>
              <a:rPr lang="kk-KZ" dirty="0">
                <a:solidFill>
                  <a:srgbClr val="002060"/>
                </a:solidFill>
                <a:sym typeface="Symbol"/>
              </a:rPr>
              <a:t>отклоняют</a:t>
            </a:r>
            <a:endParaRPr lang="en-US" dirty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61" y="1428736"/>
            <a:ext cx="4667283" cy="1000132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524000" y="942974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978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1) </a:t>
            </a:r>
            <a:r>
              <a:rPr lang="ru-RU" dirty="0" err="1">
                <a:solidFill>
                  <a:srgbClr val="002060"/>
                </a:solidFill>
              </a:rPr>
              <a:t>Проранжировать</a:t>
            </a:r>
            <a:r>
              <a:rPr lang="ru-RU" dirty="0">
                <a:solidFill>
                  <a:srgbClr val="002060"/>
                </a:solidFill>
              </a:rPr>
              <a:t> данные по каждой строке</a:t>
            </a:r>
          </a:p>
          <a:p>
            <a:r>
              <a:rPr lang="ru-RU" dirty="0">
                <a:solidFill>
                  <a:srgbClr val="002060"/>
                </a:solidFill>
              </a:rPr>
              <a:t>2) Подсчитать сумму рангов для каждого столбца</a:t>
            </a:r>
          </a:p>
          <a:p>
            <a:r>
              <a:rPr lang="ru-RU" dirty="0">
                <a:solidFill>
                  <a:srgbClr val="002060"/>
                </a:solidFill>
              </a:rPr>
              <a:t>3) Вычислить по формуле 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n – </a:t>
            </a:r>
            <a:r>
              <a:rPr lang="kk-KZ" dirty="0">
                <a:solidFill>
                  <a:srgbClr val="002060"/>
                </a:solidFill>
              </a:rPr>
              <a:t>количество испытуемых</a:t>
            </a:r>
            <a:r>
              <a:rPr lang="ru-RU" dirty="0">
                <a:solidFill>
                  <a:srgbClr val="002060"/>
                </a:solidFill>
              </a:rPr>
              <a:t>, с – количество условий, </a:t>
            </a:r>
            <a:r>
              <a:rPr lang="en-US" dirty="0" err="1">
                <a:solidFill>
                  <a:srgbClr val="002060"/>
                </a:solidFill>
              </a:rPr>
              <a:t>Ri</a:t>
            </a:r>
            <a:r>
              <a:rPr lang="en-US" dirty="0">
                <a:solidFill>
                  <a:srgbClr val="002060"/>
                </a:solidFill>
              </a:rPr>
              <a:t> – </a:t>
            </a:r>
            <a:r>
              <a:rPr lang="kk-KZ" dirty="0">
                <a:solidFill>
                  <a:srgbClr val="002060"/>
                </a:solidFill>
              </a:rPr>
              <a:t>сумма рангов </a:t>
            </a:r>
            <a:r>
              <a:rPr lang="en-US" dirty="0" err="1">
                <a:solidFill>
                  <a:srgbClr val="002060"/>
                </a:solidFill>
              </a:rPr>
              <a:t>i</a:t>
            </a:r>
            <a:r>
              <a:rPr lang="kk-KZ" dirty="0">
                <a:solidFill>
                  <a:srgbClr val="002060"/>
                </a:solidFill>
              </a:rPr>
              <a:t>-столбца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7928" y="2204864"/>
            <a:ext cx="4667283" cy="10001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7411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andia.ru/text/78/183/images/image016_1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235978"/>
            <a:ext cx="9142787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732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368" y="214290"/>
            <a:ext cx="9846266" cy="653404"/>
          </a:xfrm>
        </p:spPr>
        <p:txBody>
          <a:bodyPr>
            <a:noAutofit/>
          </a:bodyPr>
          <a:lstStyle/>
          <a:p>
            <a:r>
              <a:rPr lang="kk-KZ" sz="2400" dirty="0"/>
              <a:t>Четырех учащихся исследовали по 4 тестам</a:t>
            </a:r>
            <a:br>
              <a:rPr lang="kk-KZ" sz="2400" dirty="0"/>
            </a:br>
            <a:r>
              <a:rPr lang="kk-KZ" sz="2400" dirty="0"/>
              <a:t>Являются ли результаты 4 тестов для всех учащихся случайными?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024034" y="1214422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kk-KZ" dirty="0"/>
                        <a:t>Номер испытуемого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Оценка,</a:t>
                      </a:r>
                      <a:r>
                        <a:rPr lang="kk-KZ" baseline="0" dirty="0"/>
                        <a:t> баллы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4,6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2,7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2095472" y="378619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kk-KZ" dirty="0"/>
                        <a:t>Номер испытуемого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Ранги тестов</a:t>
                      </a:r>
                      <a:r>
                        <a:rPr lang="kk-KZ" baseline="0" dirty="0"/>
                        <a:t> </a:t>
                      </a:r>
                      <a:r>
                        <a:rPr lang="ru-RU" baseline="0" dirty="0"/>
                        <a:t>(по строкам)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Тест 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Сумма рангов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24233" y="6488668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>
                <a:sym typeface="Symbol"/>
              </a:rPr>
              <a:t></a:t>
            </a:r>
            <a:r>
              <a:rPr lang="kk-KZ" baseline="-25000" dirty="0">
                <a:sym typeface="Symbol"/>
              </a:rPr>
              <a:t>эмп</a:t>
            </a:r>
            <a:r>
              <a:rPr lang="kk-KZ" baseline="30000" dirty="0">
                <a:sym typeface="Symbol"/>
              </a:rPr>
              <a:t>2   </a:t>
            </a:r>
            <a:r>
              <a:rPr lang="ru-RU" dirty="0">
                <a:sym typeface="Symbol"/>
              </a:rPr>
              <a:t>=  …..</a:t>
            </a:r>
            <a:endParaRPr lang="kk-KZ" dirty="0">
              <a:sym typeface="Symbo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31168"/>
            <a:ext cx="10972800" cy="140439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/>
                </a:solidFill>
              </a:rPr>
              <a:t>Задача. Получены результаты измерения уровня лидерских способностей после 1, 2, 3 года обучения в вузе. </a:t>
            </a:r>
            <a:br>
              <a:rPr lang="ru-RU" dirty="0">
                <a:solidFill>
                  <a:schemeClr val="accent1"/>
                </a:solidFill>
              </a:rPr>
            </a:br>
            <a:r>
              <a:rPr lang="kk-KZ" dirty="0">
                <a:solidFill>
                  <a:schemeClr val="accent1"/>
                </a:solidFill>
              </a:rPr>
              <a:t>Между показателями, полученными в разные годы, существуют случайные или неслучайные различия?</a:t>
            </a:r>
            <a:endParaRPr lang="ru-RU" dirty="0">
              <a:solidFill>
                <a:schemeClr val="accent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6846719"/>
              </p:ext>
            </p:extLst>
          </p:nvPr>
        </p:nvGraphicFramePr>
        <p:xfrm>
          <a:off x="1981200" y="3233544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Номер </a:t>
                      </a:r>
                      <a:r>
                        <a:rPr lang="ru-RU" dirty="0" err="1"/>
                        <a:t>респонд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/>
                        <a:t>Уровень лидерских способностей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 окончании 1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По окончании 2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По окончании 3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05246744"/>
              </p:ext>
            </p:extLst>
          </p:nvPr>
        </p:nvGraphicFramePr>
        <p:xfrm>
          <a:off x="609600" y="1340768"/>
          <a:ext cx="8229599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Номер </a:t>
                      </a:r>
                      <a:r>
                        <a:rPr lang="ru-RU" dirty="0" err="1"/>
                        <a:t>респонд</a:t>
                      </a:r>
                      <a:endParaRPr lang="ru-R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ru-RU" dirty="0"/>
                        <a:t>Уровень лидерских способностей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 окончании 1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По окончании 2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По окончании 3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/>
                        <a:t>суммы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3D821B-86CB-C70C-A8D1-04DC861E1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404392"/>
          </a:xfrm>
        </p:spPr>
        <p:txBody>
          <a:bodyPr>
            <a:normAutofit/>
          </a:bodyPr>
          <a:lstStyle/>
          <a:p>
            <a:r>
              <a:rPr lang="kk-KZ" dirty="0"/>
              <a:t>Разработайте </a:t>
            </a:r>
            <a:r>
              <a:rPr lang="ru-RU" dirty="0"/>
              <a:t>интеллект-карту математических и статистических методов обработки данных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2DF114-56D8-8F98-84BB-519E6D97499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772816"/>
            <a:ext cx="10972800" cy="4384144"/>
          </a:xfrm>
        </p:spPr>
        <p:txBody>
          <a:bodyPr/>
          <a:lstStyle/>
          <a:p>
            <a:r>
              <a:rPr lang="ru-RU" dirty="0"/>
              <a:t>Вклад английской научной школы статистики XIX-начала ХХ века. Нарисуйте схематично связи внутри </a:t>
            </a:r>
            <a:r>
              <a:rPr lang="ru-RU"/>
              <a:t>данной школы и </a:t>
            </a:r>
            <a:r>
              <a:rPr lang="ru-RU" dirty="0"/>
              <a:t>вклад каждого ученого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7406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79376" y="1219200"/>
            <a:ext cx="11377264" cy="5638800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Новикова Н.В., Новиков А.И. Математические методы в психологии. – М., 2015 (</a:t>
            </a:r>
            <a:r>
              <a:rPr lang="en-US" sz="2800" dirty="0" err="1"/>
              <a:t>Exel</a:t>
            </a:r>
            <a:r>
              <a:rPr lang="en-US" sz="2800" dirty="0"/>
              <a:t> </a:t>
            </a:r>
            <a:r>
              <a:rPr lang="kk-KZ" sz="2800" dirty="0"/>
              <a:t>и </a:t>
            </a:r>
            <a:r>
              <a:rPr lang="en-US" sz="2800" dirty="0"/>
              <a:t>SPSS</a:t>
            </a:r>
            <a:r>
              <a:rPr lang="ru-RU" sz="2800" dirty="0"/>
              <a:t>)</a:t>
            </a:r>
          </a:p>
          <a:p>
            <a:r>
              <a:rPr lang="ru-RU" sz="2800" dirty="0" err="1"/>
              <a:t>Наследов</a:t>
            </a:r>
            <a:r>
              <a:rPr lang="ru-RU" sz="28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ru-RU" sz="2800" dirty="0"/>
              <a:t>Титкова Л.С. Математические методы в психологии. - Владивосток, 2002. – 85с.</a:t>
            </a:r>
            <a:endParaRPr lang="ru-RU" sz="1600" dirty="0"/>
          </a:p>
          <a:p>
            <a:r>
              <a:rPr lang="ru-RU" sz="2800" dirty="0"/>
              <a:t>Гребенникова, И. В. Методы математической обработки экспериментальных данных: </a:t>
            </a:r>
            <a:r>
              <a:rPr lang="ru-RU" sz="2800" dirty="0" err="1"/>
              <a:t>учеб-но-методическое</a:t>
            </a:r>
            <a:r>
              <a:rPr lang="ru-RU" sz="2800" dirty="0"/>
              <a:t> пособие / И. В. Гребенникова. — Екатеринбург : Изд-во  Урал. ун-та, 2015. — 124 с.</a:t>
            </a:r>
          </a:p>
          <a:p>
            <a:r>
              <a:rPr lang="kk-KZ" sz="2800" dirty="0"/>
              <a:t>Болтаева Ә.М. Психологиялық ғылыми зерттеулерді ұйымдастыру: оқу құралы. – Алматы, 2015. – 122 б.</a:t>
            </a:r>
          </a:p>
          <a:p>
            <a:endParaRPr lang="kk-KZ" sz="2800" dirty="0"/>
          </a:p>
          <a:p>
            <a:r>
              <a:rPr lang="kk-KZ" sz="2800" dirty="0"/>
              <a:t>Критерий Н Краскала-Уолиса в СПСС</a:t>
            </a:r>
          </a:p>
          <a:p>
            <a:r>
              <a:rPr lang="lt-LT" sz="2800" dirty="0"/>
              <a:t>https://statpsy.ru/kruskal/h-kruskalla/</a:t>
            </a:r>
            <a:endParaRPr lang="ru-RU" sz="28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/>
              <a:t>Критерий Н Краскала-Уоллеса – сравнение более 2-х независимых выборок</a:t>
            </a:r>
          </a:p>
          <a:p>
            <a:r>
              <a:rPr lang="kk-KZ" dirty="0"/>
              <a:t>Критерий  </a:t>
            </a:r>
            <a:r>
              <a:rPr lang="kk-KZ" dirty="0">
                <a:sym typeface="Symbol"/>
              </a:rPr>
              <a:t></a:t>
            </a:r>
            <a:r>
              <a:rPr lang="kk-KZ" baseline="30000" dirty="0">
                <a:sym typeface="Symbol"/>
              </a:rPr>
              <a:t>2</a:t>
            </a:r>
            <a:r>
              <a:rPr lang="kk-KZ" dirty="0">
                <a:sym typeface="Symbol"/>
              </a:rPr>
              <a:t> -</a:t>
            </a:r>
            <a:r>
              <a:rPr lang="kk-KZ" dirty="0"/>
              <a:t> Фридмана </a:t>
            </a:r>
            <a:r>
              <a:rPr lang="ru-RU" dirty="0"/>
              <a:t>(</a:t>
            </a:r>
            <a:r>
              <a:rPr lang="kk-KZ" dirty="0"/>
              <a:t>хи-квадрат Фридмана</a:t>
            </a:r>
            <a:r>
              <a:rPr lang="ru-RU" dirty="0"/>
              <a:t>) для 2 и более выборок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Критерий Н Краскала-Уоллеса – сравнение более 2-х независимых выборок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7486664" cy="5138758"/>
          </a:xfrm>
        </p:spPr>
        <p:txBody>
          <a:bodyPr>
            <a:normAutofit/>
          </a:bodyPr>
          <a:lstStyle/>
          <a:p>
            <a:r>
              <a:rPr lang="ru-RU" dirty="0"/>
              <a:t>Критерий предназначен для проверки равенства медиан нескольких выборок</a:t>
            </a:r>
          </a:p>
          <a:p>
            <a:r>
              <a:rPr lang="ru-RU" dirty="0"/>
              <a:t>Ранговый критерий</a:t>
            </a:r>
          </a:p>
          <a:p>
            <a:r>
              <a:rPr lang="ru-RU" dirty="0">
                <a:solidFill>
                  <a:srgbClr val="FF0000"/>
                </a:solidFill>
              </a:rPr>
              <a:t>Это односторонний дисперсионный анализ</a:t>
            </a:r>
          </a:p>
          <a:p>
            <a:endParaRPr lang="ru-RU" dirty="0"/>
          </a:p>
          <a:p>
            <a:r>
              <a:rPr lang="ru-RU" dirty="0"/>
              <a:t>Помогает установить, что уровень признака изменяется, при переходе от группы к группе, но не указывает на направление изменений</a:t>
            </a:r>
          </a:p>
          <a:p>
            <a:r>
              <a:rPr lang="ru-RU" dirty="0"/>
              <a:t>Допускается разное число испытуемых в сопоставляемых выборках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96330" y="1142985"/>
            <a:ext cx="185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err="1"/>
              <a:t>Краскас</a:t>
            </a:r>
            <a:r>
              <a:rPr lang="ru-RU" dirty="0"/>
              <a:t> и </a:t>
            </a:r>
            <a:r>
              <a:rPr lang="ru-RU" dirty="0" err="1"/>
              <a:t>Уолис</a:t>
            </a:r>
            <a:r>
              <a:rPr lang="ru-RU" dirty="0"/>
              <a:t> – </a:t>
            </a:r>
          </a:p>
          <a:p>
            <a:pPr algn="r"/>
            <a:r>
              <a:rPr lang="ru-RU" dirty="0"/>
              <a:t>американские математики</a:t>
            </a:r>
          </a:p>
        </p:txBody>
      </p:sp>
      <p:pic>
        <p:nvPicPr>
          <p:cNvPr id="3074" name="Picture 2" descr="https://gymnasium42.ru/stat/Book/Pictures/S3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8542" y="2786059"/>
            <a:ext cx="2689458" cy="16100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Идея критерия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Все выборки объединяют в одну</a:t>
            </a:r>
          </a:p>
          <a:p>
            <a:r>
              <a:rPr lang="ru-RU" dirty="0"/>
              <a:t>Значениям проставляют ранги</a:t>
            </a:r>
          </a:p>
          <a:p>
            <a:r>
              <a:rPr lang="ru-RU" dirty="0"/>
              <a:t>Затем разделяют по исходным группам ранги и считают сумму рангов</a:t>
            </a:r>
          </a:p>
          <a:p>
            <a:endParaRPr lang="ru-RU" dirty="0"/>
          </a:p>
          <a:p>
            <a:r>
              <a:rPr lang="ru-RU" dirty="0"/>
              <a:t>Если различия рангов между выборками случайны, то суммы рангов не будут различаться сколь-нибудь существенно</a:t>
            </a:r>
          </a:p>
          <a:p>
            <a:r>
              <a:rPr lang="ru-RU" dirty="0"/>
              <a:t>Если – в одной из выборок преобладают низкие значения рангов, во второй – высокие, а в третьей – средние, то критерий </a:t>
            </a:r>
            <a:r>
              <a:rPr lang="kk-KZ" dirty="0"/>
              <a:t>Н Краскала-Уоллеса это выявит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Гипотеза: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219200"/>
            <a:ext cx="8229600" cy="513875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Н0: между выборками 1,2,3… существуют лишь случайные различия по уровню исследуемого признака;</a:t>
            </a:r>
          </a:p>
          <a:p>
            <a:r>
              <a:rPr lang="ru-RU" dirty="0"/>
              <a:t>Н1: между выборками 1,2,3… существуют не случайные различия по уровню исследуемого признака</a:t>
            </a:r>
          </a:p>
          <a:p>
            <a:endParaRPr lang="en-US" dirty="0"/>
          </a:p>
          <a:p>
            <a:r>
              <a:rPr lang="ru-RU" dirty="0"/>
              <a:t>Условие: Проверяется </a:t>
            </a:r>
            <a:r>
              <a:rPr lang="en-US" dirty="0"/>
              <a:t> </a:t>
            </a:r>
            <a:r>
              <a:rPr lang="kk-KZ" dirty="0"/>
              <a:t>совпадает ли общая сумма рангов с расчетной   </a:t>
            </a:r>
            <a:r>
              <a:rPr lang="kk-KZ" dirty="0">
                <a:sym typeface="Symbol"/>
              </a:rPr>
              <a:t>     </a:t>
            </a:r>
            <a:r>
              <a:rPr lang="ru-RU" dirty="0">
                <a:sym typeface="Symbol"/>
              </a:rPr>
              <a:t></a:t>
            </a:r>
            <a:r>
              <a:rPr lang="en-US" dirty="0" err="1">
                <a:sym typeface="Symbol"/>
              </a:rPr>
              <a:t>n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= N(N+1)/2</a:t>
            </a:r>
            <a:endParaRPr lang="ru-RU" dirty="0"/>
          </a:p>
          <a:p>
            <a:endParaRPr lang="ru-RU" dirty="0"/>
          </a:p>
          <a:p>
            <a:pPr>
              <a:buNone/>
            </a:pPr>
            <a:r>
              <a:rPr lang="kk-KZ" dirty="0"/>
              <a:t>Значение критерия Н</a:t>
            </a:r>
          </a:p>
          <a:p>
            <a:pPr>
              <a:buNone/>
            </a:pPr>
            <a:endParaRPr lang="kk-KZ" dirty="0"/>
          </a:p>
          <a:p>
            <a:pPr>
              <a:buNone/>
            </a:pPr>
            <a:endParaRPr lang="kk-KZ" dirty="0"/>
          </a:p>
          <a:p>
            <a:pPr>
              <a:buNone/>
            </a:pPr>
            <a:endParaRPr lang="kk-KZ" dirty="0"/>
          </a:p>
          <a:p>
            <a:pPr>
              <a:buNone/>
            </a:pPr>
            <a:r>
              <a:rPr lang="en-US" dirty="0"/>
              <a:t>n- </a:t>
            </a:r>
            <a:r>
              <a:rPr lang="kk-KZ" dirty="0"/>
              <a:t>общее число членов</a:t>
            </a:r>
            <a:r>
              <a:rPr lang="ru-RU" dirty="0"/>
              <a:t>, </a:t>
            </a: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–</a:t>
            </a:r>
            <a:r>
              <a:rPr lang="kk-KZ" dirty="0"/>
              <a:t> число членов в каждой отдельной выборке</a:t>
            </a:r>
            <a:r>
              <a:rPr lang="ru-RU" dirty="0"/>
              <a:t>,  </a:t>
            </a:r>
            <a:r>
              <a:rPr lang="en-US" dirty="0"/>
              <a:t>n</a:t>
            </a:r>
            <a:r>
              <a:rPr lang="en-US" baseline="-25000" dirty="0"/>
              <a:t>i</a:t>
            </a:r>
            <a:r>
              <a:rPr lang="en-US" baseline="30000" dirty="0"/>
              <a:t>2</a:t>
            </a:r>
            <a:r>
              <a:rPr lang="en-US" dirty="0"/>
              <a:t> – </a:t>
            </a:r>
            <a:r>
              <a:rPr lang="kk-KZ" dirty="0"/>
              <a:t>квадраты сумм рангов по каждой выборке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24298" y="4572008"/>
            <a:ext cx="4041350" cy="857256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1" y="9011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/>
              <a:t>Н критическое для трех выборок в таблице</a:t>
            </a:r>
          </a:p>
          <a:p>
            <a:endParaRPr lang="kk-KZ" dirty="0"/>
          </a:p>
          <a:p>
            <a:r>
              <a:rPr lang="ru-RU" dirty="0" err="1"/>
              <a:t>с=</a:t>
            </a:r>
            <a:r>
              <a:rPr lang="kk-KZ" dirty="0"/>
              <a:t>3 и (</a:t>
            </a:r>
            <a:r>
              <a:rPr lang="en-US" dirty="0"/>
              <a:t>n1, n2, n3</a:t>
            </a:r>
            <a:r>
              <a:rPr lang="kk-KZ" dirty="0"/>
              <a:t>)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 5</a:t>
            </a:r>
          </a:p>
          <a:p>
            <a:r>
              <a:rPr lang="kk-KZ" dirty="0">
                <a:sym typeface="Symbol"/>
              </a:rPr>
              <a:t>При большем количестве выборок и испытуемых в каждой группе вычисляется степень свободы </a:t>
            </a:r>
            <a:r>
              <a:rPr lang="en-US" dirty="0">
                <a:sym typeface="Symbol"/>
              </a:rPr>
              <a:t>v=c-1</a:t>
            </a:r>
          </a:p>
          <a:p>
            <a:endParaRPr lang="en-US" dirty="0">
              <a:sym typeface="Symbol"/>
            </a:endParaRPr>
          </a:p>
          <a:p>
            <a:r>
              <a:rPr lang="kk-KZ" dirty="0">
                <a:sym typeface="Symbol"/>
              </a:rPr>
              <a:t>Если Нэмп </a:t>
            </a:r>
            <a:r>
              <a:rPr lang="en-US" dirty="0">
                <a:sym typeface="Symbol"/>
              </a:rPr>
              <a:t>&lt; H </a:t>
            </a:r>
            <a:r>
              <a:rPr lang="kk-KZ" dirty="0">
                <a:sym typeface="Symbol"/>
              </a:rPr>
              <a:t>крит</a:t>
            </a:r>
            <a:r>
              <a:rPr lang="ru-RU" dirty="0">
                <a:sym typeface="Symbol"/>
              </a:rPr>
              <a:t>, то Н0 – принимают. Иначе отклоняют</a:t>
            </a:r>
          </a:p>
          <a:p>
            <a:endParaRPr lang="ru-RU" dirty="0">
              <a:sym typeface="Symbol"/>
            </a:endParaRPr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kk-KZ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347774"/>
          </a:xfrm>
        </p:spPr>
        <p:txBody>
          <a:bodyPr>
            <a:normAutofit fontScale="90000"/>
          </a:bodyPr>
          <a:lstStyle/>
          <a:p>
            <a:r>
              <a:rPr lang="ru-RU" dirty="0"/>
              <a:t>Задача. </a:t>
            </a:r>
            <a:r>
              <a:rPr lang="ru-RU" sz="2200" dirty="0"/>
              <a:t>Выяснить, одинаковы ли воздействия </a:t>
            </a:r>
            <a:r>
              <a:rPr lang="ru-RU" sz="2200" dirty="0" err="1"/>
              <a:t>педэксперимента</a:t>
            </a:r>
            <a:r>
              <a:rPr lang="ru-RU" sz="2200" dirty="0"/>
              <a:t> на младших и старших школьников, а также учителей по показателям психологической защищенности после эксперимента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666840" y="1714500"/>
          <a:ext cx="854396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43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Номер испытуемого</a:t>
                      </a:r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Показатель защищенности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Мл.шк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Ст.шк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учит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95472" y="4643446"/>
            <a:ext cx="63351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Проранжируем</a:t>
            </a:r>
            <a:r>
              <a:rPr lang="ru-RU" dirty="0"/>
              <a:t> значения признака  в объединенной выборке.</a:t>
            </a:r>
          </a:p>
          <a:p>
            <a:endParaRPr lang="ru-RU" dirty="0"/>
          </a:p>
          <a:p>
            <a:r>
              <a:rPr lang="ru-RU" dirty="0"/>
              <a:t>Проверяется </a:t>
            </a:r>
            <a:r>
              <a:rPr lang="ru-RU" dirty="0">
                <a:sym typeface="Symbol"/>
              </a:rPr>
              <a:t></a:t>
            </a:r>
            <a:r>
              <a:rPr lang="en-US" dirty="0" err="1">
                <a:sym typeface="Symbol"/>
              </a:rPr>
              <a:t>n</a:t>
            </a:r>
            <a:r>
              <a:rPr lang="en-US" baseline="-25000" dirty="0" err="1">
                <a:sym typeface="Symbol"/>
              </a:rPr>
              <a:t>i</a:t>
            </a:r>
            <a:r>
              <a:rPr lang="en-US" dirty="0">
                <a:sym typeface="Symbol"/>
              </a:rPr>
              <a:t> = N(N+1)/2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1158" y="5214950"/>
            <a:ext cx="4357718" cy="1214446"/>
          </a:xfrm>
        </p:spPr>
        <p:txBody>
          <a:bodyPr>
            <a:normAutofit/>
          </a:bodyPr>
          <a:lstStyle/>
          <a:p>
            <a:r>
              <a:rPr lang="ru-RU" sz="2400" dirty="0"/>
              <a:t>Проверяется </a:t>
            </a:r>
            <a:r>
              <a:rPr lang="ru-RU" sz="2400" dirty="0">
                <a:sym typeface="Symbol"/>
              </a:rPr>
              <a:t></a:t>
            </a:r>
            <a:r>
              <a:rPr lang="en-US" sz="2400" dirty="0" err="1">
                <a:sym typeface="Symbol"/>
              </a:rPr>
              <a:t>n</a:t>
            </a:r>
            <a:r>
              <a:rPr lang="en-US" sz="2400" baseline="-25000" dirty="0" err="1">
                <a:sym typeface="Symbol"/>
              </a:rPr>
              <a:t>i</a:t>
            </a:r>
            <a:r>
              <a:rPr lang="en-US" sz="2400" dirty="0">
                <a:sym typeface="Symbol"/>
              </a:rPr>
              <a:t> = N(N+1)/2</a:t>
            </a:r>
            <a:br>
              <a:rPr lang="ru-RU" sz="2400" dirty="0">
                <a:sym typeface="Symbol"/>
              </a:rPr>
            </a:br>
            <a:r>
              <a:rPr lang="ru-RU" sz="2400" dirty="0" err="1">
                <a:sym typeface="Symbol"/>
              </a:rPr>
              <a:t>Нэмп</a:t>
            </a:r>
            <a:r>
              <a:rPr lang="ru-RU" sz="2400" dirty="0">
                <a:sym typeface="Symbol"/>
              </a:rPr>
              <a:t> = </a:t>
            </a:r>
            <a:br>
              <a:rPr lang="ru-RU" sz="2400" dirty="0">
                <a:sym typeface="Symbol"/>
              </a:rPr>
            </a:br>
            <a:r>
              <a:rPr lang="en-US" sz="2400" dirty="0">
                <a:sym typeface="Symbol"/>
              </a:rPr>
              <a:t>v=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3929759"/>
              </p:ext>
            </p:extLst>
          </p:nvPr>
        </p:nvGraphicFramePr>
        <p:xfrm>
          <a:off x="1127448" y="642918"/>
          <a:ext cx="9540554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732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Номер испытуемого</a:t>
                      </a:r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Показатель защищенности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Сумма рангов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Мл.шк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Ранг (мл</a:t>
                      </a:r>
                      <a:r>
                        <a:rPr lang="ru-RU" dirty="0"/>
                        <a:t>.</a:t>
                      </a:r>
                      <a:r>
                        <a:rPr lang="ru-RU" dirty="0" err="1"/>
                        <a:t>шк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Ст.шк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Ранг (</a:t>
                      </a:r>
                      <a:r>
                        <a:rPr lang="ru-RU" dirty="0" err="1"/>
                        <a:t>ст.шк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Учит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Ранг (учит)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310282" y="5286388"/>
            <a:ext cx="4357718" cy="1214446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</a:t>
            </a:r>
            <a:r>
              <a:rPr lang="kk-KZ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кр </a:t>
            </a:r>
            <a: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= 5,991 для </a:t>
            </a:r>
            <a:r>
              <a:rPr lang="en-US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</a:t>
            </a:r>
            <a: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Symbol"/>
              </a:rPr>
              <a:t></a:t>
            </a:r>
            <a:r>
              <a:rPr lang="en-US" sz="24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Symbol"/>
              </a:rPr>
              <a:t>0.05</a:t>
            </a:r>
          </a:p>
          <a:p>
            <a:pPr lvl="0">
              <a:spcBef>
                <a:spcPct val="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Symbol"/>
              </a:rPr>
              <a:t>9.210 </a:t>
            </a:r>
            <a:r>
              <a:rPr lang="kk-KZ" sz="2400" dirty="0">
                <a:solidFill>
                  <a:schemeClr val="tx2"/>
                </a:solidFill>
                <a:latin typeface="+mj-lt"/>
                <a:ea typeface="+mj-ea"/>
                <a:cs typeface="+mj-cs"/>
                <a:sym typeface="Symbol"/>
              </a:rPr>
              <a:t>для </a:t>
            </a:r>
            <a:r>
              <a:rPr lang="en-US" sz="2400" dirty="0">
                <a:solidFill>
                  <a:schemeClr val="tx2"/>
                </a:solidFill>
              </a:rPr>
              <a:t>p</a:t>
            </a:r>
            <a:r>
              <a:rPr lang="ru-RU" sz="2400" dirty="0">
                <a:solidFill>
                  <a:schemeClr val="tx2"/>
                </a:solidFill>
                <a:sym typeface="Symbol"/>
              </a:rPr>
              <a:t></a:t>
            </a:r>
            <a:r>
              <a:rPr lang="en-US" sz="2400" dirty="0">
                <a:solidFill>
                  <a:schemeClr val="tx2"/>
                </a:solidFill>
                <a:sym typeface="Symbol"/>
              </a:rPr>
              <a:t>0.0</a:t>
            </a:r>
            <a:r>
              <a:rPr lang="kk-KZ" sz="2400" dirty="0">
                <a:solidFill>
                  <a:schemeClr val="tx2"/>
                </a:solidFill>
                <a:sym typeface="Symbol"/>
              </a:rPr>
              <a:t>1</a:t>
            </a:r>
            <a:endParaRPr lang="ru-RU" sz="2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1324</TotalTime>
  <Words>1157</Words>
  <Application>Microsoft Office PowerPoint</Application>
  <PresentationFormat>Широкоэкранный</PresentationFormat>
  <Paragraphs>328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Bookman Old Style</vt:lpstr>
      <vt:lpstr>Calibri</vt:lpstr>
      <vt:lpstr>Cambria</vt:lpstr>
      <vt:lpstr>Gill Sans MT</vt:lpstr>
      <vt:lpstr>Symbol</vt:lpstr>
      <vt:lpstr>Wingdings</vt:lpstr>
      <vt:lpstr>Wingdings 3</vt:lpstr>
      <vt:lpstr>Начальная</vt:lpstr>
      <vt:lpstr>Лекция 12. Непараметрические методы сравнения выборок (более 3) 13. Регрессионный анализ </vt:lpstr>
      <vt:lpstr>Литература</vt:lpstr>
      <vt:lpstr>Вопросы</vt:lpstr>
      <vt:lpstr>Критерий Н Краскала-Уоллеса – сравнение более 2-х независимых выборок</vt:lpstr>
      <vt:lpstr>Идея критерия</vt:lpstr>
      <vt:lpstr>Гипотеза:</vt:lpstr>
      <vt:lpstr>Презентация PowerPoint</vt:lpstr>
      <vt:lpstr>Задача. Выяснить, одинаковы ли воздействия педэксперимента на младших и старших школьников, а также учителей по показателям психологической защищенности после эксперимента</vt:lpstr>
      <vt:lpstr>Проверяется ni = N(N+1)/2 Нэмп =  v=</vt:lpstr>
      <vt:lpstr>Домашнее задание Задача – проведена диагностика интегральной самооценки личности у студентов 1-2-3 курсов в количестве 6,8,7 человек. Существуют случайные или неслучайные различия</vt:lpstr>
      <vt:lpstr>Критерий  2 - Фридмана (хи-квадрат Фридмана) для 2 и более выборок</vt:lpstr>
      <vt:lpstr>Критерий  2 - Фридмана (хи-квадрат Фридмана) для 2 и более выборок</vt:lpstr>
      <vt:lpstr>Критерий Фридмана</vt:lpstr>
      <vt:lpstr>Алгоритм</vt:lpstr>
      <vt:lpstr>Презентация PowerPoint</vt:lpstr>
      <vt:lpstr>Четырех учащихся исследовали по 4 тестам Являются ли результаты 4 тестов для всех учащихся случайными?</vt:lpstr>
      <vt:lpstr>Задача. Получены результаты измерения уровня лидерских способностей после 1, 2, 3 года обучения в вузе.  Между показателями, полученными в разные годы, существуют случайные или неслучайные различия?</vt:lpstr>
      <vt:lpstr>Презентация PowerPoint</vt:lpstr>
      <vt:lpstr>Разработайте интеллект-карту математических и статистических методов обработки данных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ЛЗ. Параметрические методы сравнения выборок</dc:title>
  <dc:creator>Пользователь Windows</dc:creator>
  <cp:lastModifiedBy>Мынбаева Айгерим</cp:lastModifiedBy>
  <cp:revision>102</cp:revision>
  <cp:lastPrinted>2025-11-19T10:21:24Z</cp:lastPrinted>
  <dcterms:created xsi:type="dcterms:W3CDTF">2020-11-18T10:10:12Z</dcterms:created>
  <dcterms:modified xsi:type="dcterms:W3CDTF">2025-11-19T10:28:38Z</dcterms:modified>
</cp:coreProperties>
</file>